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3"/>
  </p:sldMasterIdLst>
  <p:notesMasterIdLst>
    <p:notesMasterId r:id="rId9"/>
  </p:notesMasterIdLst>
  <p:sldIdLst>
    <p:sldId id="288" r:id="rId4"/>
    <p:sldId id="299" r:id="rId5"/>
    <p:sldId id="295" r:id="rId6"/>
    <p:sldId id="300" r:id="rId7"/>
    <p:sldId id="298" r:id="rId8"/>
  </p:sldIdLst>
  <p:sldSz cx="9144000" cy="5143500" type="screen16x9"/>
  <p:notesSz cx="6858000" cy="9144000"/>
  <p:defaultTextStyle>
    <a:defPPr>
      <a:defRPr lang="nl-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CCC"/>
    <a:srgbClr val="D8D8E0"/>
    <a:srgbClr val="EEE8E8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A9224F-1F5C-40B0-B437-EFA0778249AF}" v="994" dt="2023-03-08T15:45:04.274"/>
    <p1510:client id="{85F05026-7EEF-4EA3-B133-0025B9819367}" v="17" dt="2023-03-08T15:58:00.371"/>
    <p1510:client id="{BE8272D6-6535-40A8-A5B2-9103B0A19D35}" v="855" dt="2023-03-08T15:56:14.703"/>
    <p1510:client id="{E230C864-8BDC-4174-9256-960676B85BB1}" v="320" dt="2023-03-08T14:47:27.2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543" autoAdjust="0"/>
  </p:normalViewPr>
  <p:slideViewPr>
    <p:cSldViewPr snapToGrid="0">
      <p:cViewPr varScale="1">
        <p:scale>
          <a:sx n="95" d="100"/>
          <a:sy n="95" d="100"/>
        </p:scale>
        <p:origin x="10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jpe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25DE2-B715-4EA4-8CF0-DA425EA806A7}" type="datetimeFigureOut">
              <a:rPr lang="en-GB" smtClean="0"/>
              <a:t>22/03/2023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99BBE-B871-48D7-983C-C0B1D7156D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71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top"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lack75"/>
          <p:cNvSpPr/>
          <p:nvPr userDrawn="1"/>
        </p:nvSpPr>
        <p:spPr>
          <a:xfrm>
            <a:off x="0" y="75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756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at the top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1548000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00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164422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image - 1/2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3518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20343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354513" cy="456723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88727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image - 2/3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94405" y="586800"/>
            <a:ext cx="482092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491230" y="1295401"/>
            <a:ext cx="4824095" cy="29337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022600" cy="4567238"/>
          </a:xfrm>
        </p:spPr>
        <p:txBody>
          <a:bodyPr/>
          <a:lstStyle/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681225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dark imag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white headline on a full screen, dark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15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light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This is an example of a black headline on a full screen, light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83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This is an example of a black headline on a white background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Rechte verbindingslijn 6"/>
          <p:cNvCxnSpPr/>
          <p:nvPr userDrawn="1"/>
        </p:nvCxnSpPr>
        <p:spPr>
          <a:xfrm>
            <a:off x="0" y="4563782"/>
            <a:ext cx="91440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1890000" y="1299075"/>
            <a:ext cx="5292725" cy="2977200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86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carlet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6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US"/>
              <a:t>Sample slide with table and text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1" y="2638425"/>
            <a:ext cx="7563556" cy="1590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jdelijke aanduiding voor tabel 7"/>
          <p:cNvSpPr>
            <a:spLocks noGrp="1"/>
          </p:cNvSpPr>
          <p:nvPr>
            <p:ph type="tbl" sz="quarter" idx="13" hasCustomPrompt="1"/>
          </p:nvPr>
        </p:nvSpPr>
        <p:spPr>
          <a:xfrm>
            <a:off x="755650" y="1079501"/>
            <a:ext cx="7559675" cy="1152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table</a:t>
            </a:r>
          </a:p>
        </p:txBody>
      </p:sp>
    </p:spTree>
    <p:extLst>
      <p:ext uri="{BB962C8B-B14F-4D97-AF65-F5344CB8AC3E}">
        <p14:creationId xmlns:p14="http://schemas.microsoft.com/office/powerpoint/2010/main" val="239938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Example chart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jdelijke aanduiding voor grafiek 8"/>
          <p:cNvSpPr>
            <a:spLocks noGrp="1"/>
          </p:cNvSpPr>
          <p:nvPr>
            <p:ph type="chart" sz="quarter" idx="13" hasCustomPrompt="1"/>
          </p:nvPr>
        </p:nvSpPr>
        <p:spPr>
          <a:xfrm>
            <a:off x="755650" y="1079500"/>
            <a:ext cx="7559675" cy="31496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chart</a:t>
            </a:r>
          </a:p>
        </p:txBody>
      </p:sp>
    </p:spTree>
    <p:extLst>
      <p:ext uri="{BB962C8B-B14F-4D97-AF65-F5344CB8AC3E}">
        <p14:creationId xmlns:p14="http://schemas.microsoft.com/office/powerpoint/2010/main" val="420234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in th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lack75"/>
          <p:cNvSpPr/>
          <p:nvPr userDrawn="1"/>
        </p:nvSpPr>
        <p:spPr>
          <a:xfrm>
            <a:off x="0" y="183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18355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in the middle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2628097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93110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75"/>
          <p:cNvSpPr/>
          <p:nvPr userDrawn="1"/>
        </p:nvSpPr>
        <p:spPr>
          <a:xfrm>
            <a:off x="0" y="291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2915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at the bottom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3708591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2374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83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85793"/>
            <a:ext cx="359568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23606" y="1296000"/>
            <a:ext cx="3595688" cy="29331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714875" y="586800"/>
            <a:ext cx="3604419" cy="732238"/>
          </a:xfrm>
        </p:spPr>
        <p:txBody>
          <a:bodyPr anchor="t"/>
          <a:lstStyle>
            <a:lvl1pPr marL="0" indent="0">
              <a:buNone/>
              <a:defRPr lang="nl-NL" sz="1950" b="0" kern="120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168240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-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4714875" y="0"/>
            <a:ext cx="4429125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98154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text -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491013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491331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6046788" y="0"/>
            <a:ext cx="3097212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27240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image/movie 16: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inhoud 9"/>
          <p:cNvSpPr>
            <a:spLocks noGrp="1" noChangeAspect="1"/>
          </p:cNvSpPr>
          <p:nvPr>
            <p:ph sz="quarter" idx="13" hasCustomPrompt="1"/>
          </p:nvPr>
        </p:nvSpPr>
        <p:spPr>
          <a:xfrm>
            <a:off x="1889125" y="1079501"/>
            <a:ext cx="5292725" cy="29772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icon to insert 16x9 image or movie</a:t>
            </a:r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4" hasCustomPrompt="1"/>
          </p:nvPr>
        </p:nvSpPr>
        <p:spPr>
          <a:xfrm>
            <a:off x="1889125" y="4106268"/>
            <a:ext cx="5292725" cy="165100"/>
          </a:xfrm>
        </p:spPr>
        <p:txBody>
          <a:bodyPr/>
          <a:lstStyle>
            <a:lvl1pPr>
              <a:defRPr sz="1100" i="1"/>
            </a:lvl1pPr>
          </a:lstStyle>
          <a:p>
            <a:pPr lvl="0"/>
            <a:r>
              <a:rPr lang="en-GB"/>
              <a:t>Click to insert Caption under image or movie</a:t>
            </a:r>
          </a:p>
        </p:txBody>
      </p:sp>
    </p:spTree>
    <p:extLst>
      <p:ext uri="{BB962C8B-B14F-4D97-AF65-F5344CB8AC3E}">
        <p14:creationId xmlns:p14="http://schemas.microsoft.com/office/powerpoint/2010/main" val="193849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 27pt headline on a slide with three images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58824" y="1306642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3490913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35414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5" hasCustomPrompt="1"/>
          </p:nvPr>
        </p:nvSpPr>
        <p:spPr>
          <a:xfrm>
            <a:off x="755650" y="1943101"/>
            <a:ext cx="2087563" cy="2625298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11" name="Tijdelijke aanduiding voor afbeelding 9"/>
          <p:cNvSpPr>
            <a:spLocks noGrp="1"/>
          </p:cNvSpPr>
          <p:nvPr>
            <p:ph type="pic" sz="quarter" idx="16" hasCustomPrompt="1"/>
          </p:nvPr>
        </p:nvSpPr>
        <p:spPr>
          <a:xfrm>
            <a:off x="3487739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  <p:sp>
        <p:nvSpPr>
          <p:cNvPr id="12" name="Tijdelijke aanduiding voor afbeelding 9"/>
          <p:cNvSpPr>
            <a:spLocks noGrp="1"/>
          </p:cNvSpPr>
          <p:nvPr>
            <p:ph type="pic" sz="quarter" idx="17" hasCustomPrompt="1"/>
          </p:nvPr>
        </p:nvSpPr>
        <p:spPr>
          <a:xfrm>
            <a:off x="6235414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20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" y="4568400"/>
            <a:ext cx="1114424" cy="572286"/>
          </a:xfrm>
          <a:prstGeom prst="rect">
            <a:avLst/>
          </a:prstGeom>
          <a:solidFill>
            <a:schemeClr val="bg1"/>
          </a:solidFill>
        </p:spPr>
        <p:txBody>
          <a:bodyPr vert="horz" lIns="75600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fld id="{C194BDB0-F4EA-4DD6-8281-CCE2440D0CE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825" y="518711"/>
            <a:ext cx="7556500" cy="53903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824" y="1306642"/>
            <a:ext cx="7556501" cy="292245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err="1"/>
              <a:t>Klik</a:t>
            </a:r>
            <a:r>
              <a:rPr lang="en-GB"/>
              <a:t> om de </a:t>
            </a:r>
            <a:r>
              <a:rPr lang="en-GB" err="1"/>
              <a:t>modelstijlen</a:t>
            </a:r>
            <a:r>
              <a:rPr lang="en-GB"/>
              <a:t> </a:t>
            </a:r>
            <a:r>
              <a:rPr lang="en-GB" err="1"/>
              <a:t>te</a:t>
            </a:r>
            <a:r>
              <a:rPr lang="en-GB"/>
              <a:t> </a:t>
            </a:r>
            <a:r>
              <a:rPr lang="en-GB" err="1"/>
              <a:t>bewerken</a:t>
            </a:r>
            <a:endParaRPr lang="en-GB"/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4426" y="4568400"/>
            <a:ext cx="7042149" cy="576000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r>
              <a:rPr lang="en-GB"/>
              <a:t>Title of the presentation - by tab Insert -&gt; Header text and Footer text</a:t>
            </a:r>
          </a:p>
        </p:txBody>
      </p:sp>
      <p:pic>
        <p:nvPicPr>
          <p:cNvPr id="66" name="Picture 4">
            <a:extLst>
              <a:ext uri="{FF2B5EF4-FFF2-40B4-BE49-F238E27FC236}">
                <a16:creationId xmlns:a16="http://schemas.microsoft.com/office/drawing/2014/main" id="{93FD69BB-9D62-3A4C-8433-C5954D52BB6F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8156575" y="4568825"/>
            <a:ext cx="987425" cy="57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9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61" r:id="rId3"/>
    <p:sldLayoutId id="2147483662" r:id="rId4"/>
    <p:sldLayoutId id="2147483664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800" rtl="0" eaLnBrk="1" latinLnBrk="0" hangingPunct="1">
        <a:lnSpc>
          <a:spcPts val="2700"/>
        </a:lnSpc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650" kern="1200">
          <a:solidFill>
            <a:schemeClr val="tx1"/>
          </a:solidFill>
          <a:latin typeface="+mn-lt"/>
          <a:ea typeface="+mn-ea"/>
          <a:cs typeface="+mn-cs"/>
        </a:defRPr>
      </a:lvl2pPr>
      <a:lvl3pPr marL="180975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4pPr>
      <a:lvl5pPr marL="539750" indent="-17780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neywell per l’University of Technology di Eindhoven | Arketipo">
            <a:extLst>
              <a:ext uri="{FF2B5EF4-FFF2-40B4-BE49-F238E27FC236}">
                <a16:creationId xmlns:a16="http://schemas.microsoft.com/office/drawing/2014/main" id="{FF53C0AD-7514-9666-0C3F-44C517328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0"/>
            <a:ext cx="9143998" cy="449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3FB7C8-1594-1713-7E5C-FB7E54C461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3200" dirty="0"/>
              <a:t>Solution and Risk Management</a:t>
            </a:r>
            <a:endParaRPr lang="en-NL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E0258C-77E0-3369-14C6-0A07847FA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16/03/2023</a:t>
            </a:r>
            <a:endParaRPr lang="en-NL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3B788D-F27D-4E2A-27EB-141C9FD293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3990976"/>
            <a:ext cx="9143999" cy="508000"/>
          </a:xfrm>
        </p:spPr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Elham Honarvar, Project manager</a:t>
            </a:r>
            <a:endParaRPr lang="en-NL">
              <a:solidFill>
                <a:srgbClr val="FFFFFF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01FCC3-2586-983A-3F33-7F1ACA5D576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1"/>
              <a:t>Mechatronic System Design</a:t>
            </a:r>
          </a:p>
          <a:p>
            <a:r>
              <a:rPr lang="en-US" b="1"/>
              <a:t>Autonomous Referee</a:t>
            </a:r>
            <a:endParaRPr lang="en-NL" b="1"/>
          </a:p>
        </p:txBody>
      </p:sp>
    </p:spTree>
    <p:extLst>
      <p:ext uri="{BB962C8B-B14F-4D97-AF65-F5344CB8AC3E}">
        <p14:creationId xmlns:p14="http://schemas.microsoft.com/office/powerpoint/2010/main" val="46230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B6927-8B86-FB8F-AC23-10B5C2ED4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25" y="237974"/>
            <a:ext cx="7556500" cy="355584"/>
          </a:xfrm>
        </p:spPr>
        <p:txBody>
          <a:bodyPr/>
          <a:lstStyle/>
          <a:p>
            <a:pPr algn="ctr"/>
            <a:r>
              <a:rPr lang="en-US" dirty="0"/>
              <a:t>Scope of the project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5B1EC-44D0-6D6F-BC8B-9AA399BC8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264" y="657726"/>
            <a:ext cx="8117304" cy="3793958"/>
          </a:xfrm>
        </p:spPr>
        <p:txBody>
          <a:bodyPr/>
          <a:lstStyle/>
          <a:p>
            <a:pPr algn="just"/>
            <a:r>
              <a:rPr lang="en-US" sz="2000" dirty="0">
                <a:ea typeface="+mn-lt"/>
                <a:cs typeface="+mn-lt"/>
              </a:rPr>
              <a:t>For the starting point to set an integration delivery, </a:t>
            </a:r>
            <a:r>
              <a:rPr lang="en-US" sz="2000" b="1" dirty="0">
                <a:ea typeface="+mn-lt"/>
                <a:cs typeface="+mn-lt"/>
              </a:rPr>
              <a:t>a corner kick game start procedure</a:t>
            </a:r>
            <a:r>
              <a:rPr lang="en-US" sz="2000" dirty="0">
                <a:ea typeface="+mn-lt"/>
                <a:cs typeface="+mn-lt"/>
              </a:rPr>
              <a:t> will be used because:</a:t>
            </a:r>
          </a:p>
          <a:p>
            <a:pPr algn="just"/>
            <a:endParaRPr lang="en-US" sz="2000" dirty="0">
              <a:ea typeface="+mn-lt"/>
              <a:cs typeface="+mn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ea typeface="+mn-lt"/>
                <a:cs typeface="+mn-lt"/>
              </a:rPr>
              <a:t>The procedure can be extended for all the rules</a:t>
            </a:r>
            <a:endParaRPr lang="en-NL" sz="2000" dirty="0">
              <a:cs typeface="Calibri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ea typeface="+mn-lt"/>
                <a:cs typeface="+mn-lt"/>
              </a:rPr>
              <a:t>Camera technology is trustable and hardware is reachable.</a:t>
            </a:r>
            <a:endParaRPr lang="en-NL" sz="2000" dirty="0">
              <a:cs typeface="Calibri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ea typeface="+mn-lt"/>
                <a:cs typeface="+mn-lt"/>
              </a:rPr>
              <a:t>Implementation has a direct effect on the game, since the human referee does not measure distances during a real match.</a:t>
            </a:r>
            <a:endParaRPr lang="en-NL" sz="2000" dirty="0">
              <a:cs typeface="Calibri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ea typeface="+mn-lt"/>
                <a:cs typeface="+mn-lt"/>
              </a:rPr>
              <a:t>It is extendable and reusable</a:t>
            </a:r>
            <a:endParaRPr lang="en-NL" sz="2000" dirty="0">
              <a:cs typeface="Calibri"/>
            </a:endParaRPr>
          </a:p>
          <a:p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C5071-DAB1-4DAB-DCF6-15CF513A4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1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DED41-1B48-984F-72F5-DC9F17069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25" y="518711"/>
            <a:ext cx="7556500" cy="442641"/>
          </a:xfrm>
        </p:spPr>
        <p:txBody>
          <a:bodyPr/>
          <a:lstStyle/>
          <a:p>
            <a:pPr algn="ctr"/>
            <a:r>
              <a:rPr lang="en-US" sz="2400">
                <a:cs typeface="Calibri"/>
              </a:rPr>
              <a:t>Progress of the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C5667B-2844-500E-B768-8F1920B54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3</a:t>
            </a:fld>
            <a:endParaRPr lang="en-GB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CE89859-5EA9-066B-DB57-0BD667F02B90}"/>
              </a:ext>
            </a:extLst>
          </p:cNvPr>
          <p:cNvGrpSpPr/>
          <p:nvPr/>
        </p:nvGrpSpPr>
        <p:grpSpPr>
          <a:xfrm>
            <a:off x="2970082" y="1073676"/>
            <a:ext cx="3327590" cy="368370"/>
            <a:chOff x="2970082" y="1073675"/>
            <a:chExt cx="3327590" cy="408239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CEFA1D6-CFE1-0DA6-7186-D746815E45D3}"/>
                </a:ext>
              </a:extLst>
            </p:cNvPr>
            <p:cNvSpPr/>
            <p:nvPr/>
          </p:nvSpPr>
          <p:spPr>
            <a:xfrm>
              <a:off x="2970082" y="1073675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583AF43-D264-F35B-7BB5-3B28CC0EB345}"/>
                </a:ext>
              </a:extLst>
            </p:cNvPr>
            <p:cNvSpPr txBox="1"/>
            <p:nvPr/>
          </p:nvSpPr>
          <p:spPr>
            <a:xfrm>
              <a:off x="4316964" y="1127753"/>
              <a:ext cx="1629747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/>
                <a:t>Needs</a:t>
              </a:r>
              <a:endParaRPr lang="en-NL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2872260-DD33-E689-9B34-DF0401AF4A00}"/>
              </a:ext>
            </a:extLst>
          </p:cNvPr>
          <p:cNvGrpSpPr/>
          <p:nvPr/>
        </p:nvGrpSpPr>
        <p:grpSpPr>
          <a:xfrm>
            <a:off x="2970082" y="1669980"/>
            <a:ext cx="3327590" cy="368370"/>
            <a:chOff x="2970082" y="1748201"/>
            <a:chExt cx="3327590" cy="408239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A684A9-D01E-3D4A-C1CC-98FE04A06E2E}"/>
                </a:ext>
              </a:extLst>
            </p:cNvPr>
            <p:cNvSpPr/>
            <p:nvPr/>
          </p:nvSpPr>
          <p:spPr>
            <a:xfrm>
              <a:off x="2970082" y="1748201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E2CABFC-AC93-C731-2DB1-8CCB8C645770}"/>
                </a:ext>
              </a:extLst>
            </p:cNvPr>
            <p:cNvSpPr txBox="1"/>
            <p:nvPr/>
          </p:nvSpPr>
          <p:spPr>
            <a:xfrm>
              <a:off x="4074368" y="1785244"/>
              <a:ext cx="1629747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/>
                <a:t>Requirements</a:t>
              </a:r>
              <a:endParaRPr lang="en-NL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381AD36-8927-304A-787A-41F04F9193A0}"/>
              </a:ext>
            </a:extLst>
          </p:cNvPr>
          <p:cNvGrpSpPr/>
          <p:nvPr/>
        </p:nvGrpSpPr>
        <p:grpSpPr>
          <a:xfrm>
            <a:off x="2970081" y="2266284"/>
            <a:ext cx="3327590" cy="368370"/>
            <a:chOff x="2970082" y="2422727"/>
            <a:chExt cx="3327590" cy="408239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882CC21-FC67-AE5E-44F0-AB0F329BCECC}"/>
                </a:ext>
              </a:extLst>
            </p:cNvPr>
            <p:cNvSpPr/>
            <p:nvPr/>
          </p:nvSpPr>
          <p:spPr>
            <a:xfrm>
              <a:off x="2970082" y="2422727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ABDF052-9C79-CF47-9CA3-D687D8AA8486}"/>
                </a:ext>
              </a:extLst>
            </p:cNvPr>
            <p:cNvSpPr txBox="1"/>
            <p:nvPr/>
          </p:nvSpPr>
          <p:spPr>
            <a:xfrm>
              <a:off x="3965512" y="2476805"/>
              <a:ext cx="2167811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/>
                <a:t>Additional Constraints</a:t>
              </a:r>
              <a:endParaRPr lang="en-NL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29BF1F39-3335-EDE3-7073-E2972D5983F4}"/>
              </a:ext>
            </a:extLst>
          </p:cNvPr>
          <p:cNvSpPr/>
          <p:nvPr/>
        </p:nvSpPr>
        <p:spPr>
          <a:xfrm>
            <a:off x="2970081" y="2862588"/>
            <a:ext cx="3327585" cy="3683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F73E88-3436-CB1A-3900-A9662407CAC0}"/>
              </a:ext>
            </a:extLst>
          </p:cNvPr>
          <p:cNvSpPr txBox="1"/>
          <p:nvPr/>
        </p:nvSpPr>
        <p:spPr>
          <a:xfrm>
            <a:off x="3216196" y="2874500"/>
            <a:ext cx="3013296" cy="3000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/>
              <a:t>Feasibility of different design solution</a:t>
            </a:r>
            <a:endParaRPr lang="en-NL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447B59A-89CA-10C1-9BA7-8D701518A7E8}"/>
              </a:ext>
            </a:extLst>
          </p:cNvPr>
          <p:cNvGrpSpPr/>
          <p:nvPr/>
        </p:nvGrpSpPr>
        <p:grpSpPr>
          <a:xfrm>
            <a:off x="2970081" y="3458892"/>
            <a:ext cx="3327590" cy="368370"/>
            <a:chOff x="2970082" y="3771779"/>
            <a:chExt cx="3327590" cy="408239"/>
          </a:xfrm>
          <a:solidFill>
            <a:schemeClr val="bg2">
              <a:lumMod val="20000"/>
              <a:lumOff val="80000"/>
            </a:schemeClr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7F3D683-CF52-9DCD-0B5C-A646C7365685}"/>
                </a:ext>
              </a:extLst>
            </p:cNvPr>
            <p:cNvSpPr/>
            <p:nvPr/>
          </p:nvSpPr>
          <p:spPr>
            <a:xfrm>
              <a:off x="2970082" y="3771779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055ABB-C139-2E4F-88DC-81EE85CF12F5}"/>
                </a:ext>
              </a:extLst>
            </p:cNvPr>
            <p:cNvSpPr txBox="1"/>
            <p:nvPr/>
          </p:nvSpPr>
          <p:spPr>
            <a:xfrm>
              <a:off x="3543299" y="3825857"/>
              <a:ext cx="2691882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/>
                <a:t>TRL of different Technologies</a:t>
              </a:r>
              <a:endParaRPr lang="en-NL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FC1CEA-375A-3090-4304-6C92DE4F2350}"/>
              </a:ext>
            </a:extLst>
          </p:cNvPr>
          <p:cNvGrpSpPr/>
          <p:nvPr/>
        </p:nvGrpSpPr>
        <p:grpSpPr>
          <a:xfrm>
            <a:off x="2970081" y="4055196"/>
            <a:ext cx="3327590" cy="368370"/>
            <a:chOff x="2970082" y="4203611"/>
            <a:chExt cx="3327590" cy="408239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DCE8ED2-1A7F-62F5-908E-EA76797570CB}"/>
                </a:ext>
              </a:extLst>
            </p:cNvPr>
            <p:cNvSpPr/>
            <p:nvPr/>
          </p:nvSpPr>
          <p:spPr>
            <a:xfrm>
              <a:off x="2970082" y="4203611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3966778-F4B2-8BBB-1025-2BB7E93DCA18}"/>
                </a:ext>
              </a:extLst>
            </p:cNvPr>
            <p:cNvSpPr txBox="1"/>
            <p:nvPr/>
          </p:nvSpPr>
          <p:spPr>
            <a:xfrm>
              <a:off x="4074366" y="4245249"/>
              <a:ext cx="1629747" cy="30008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Define Scope</a:t>
              </a:r>
              <a:endParaRPr lang="en-NL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4AD7B94-8416-7577-59F9-75D8596D1692}"/>
              </a:ext>
            </a:extLst>
          </p:cNvPr>
          <p:cNvGrpSpPr/>
          <p:nvPr/>
        </p:nvGrpSpPr>
        <p:grpSpPr>
          <a:xfrm>
            <a:off x="2970082" y="4651500"/>
            <a:ext cx="3327590" cy="368370"/>
            <a:chOff x="2970082" y="4651499"/>
            <a:chExt cx="3327590" cy="408239"/>
          </a:xfrm>
          <a:solidFill>
            <a:schemeClr val="accent6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A79F21F-7CD0-A5B9-D41C-646A5B92BA6E}"/>
                </a:ext>
              </a:extLst>
            </p:cNvPr>
            <p:cNvSpPr/>
            <p:nvPr/>
          </p:nvSpPr>
          <p:spPr>
            <a:xfrm>
              <a:off x="2970082" y="4651499"/>
              <a:ext cx="3327590" cy="40823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L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64A9206-AA0C-7558-7208-5378C03D3563}"/>
                </a:ext>
              </a:extLst>
            </p:cNvPr>
            <p:cNvSpPr txBox="1"/>
            <p:nvPr/>
          </p:nvSpPr>
          <p:spPr>
            <a:xfrm>
              <a:off x="3909526" y="4704502"/>
              <a:ext cx="1626637" cy="33256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dirty="0"/>
                <a:t>Solution Design</a:t>
              </a:r>
              <a:endParaRPr lang="en-NL" dirty="0"/>
            </a:p>
          </p:txBody>
        </p:sp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47E9F80-A9F5-8CED-2E11-2EB9B5F29E35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633877" y="1442046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4BDA24D-50DC-AF6B-A6CC-55451D01E58B}"/>
              </a:ext>
            </a:extLst>
          </p:cNvPr>
          <p:cNvCxnSpPr>
            <a:stCxn id="6" idx="2"/>
            <a:endCxn id="7" idx="0"/>
          </p:cNvCxnSpPr>
          <p:nvPr/>
        </p:nvCxnSpPr>
        <p:spPr>
          <a:xfrm flipH="1">
            <a:off x="4633876" y="2038350"/>
            <a:ext cx="1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BD8A52C-629F-6453-DA50-9CBC280284DB}"/>
              </a:ext>
            </a:extLst>
          </p:cNvPr>
          <p:cNvCxnSpPr/>
          <p:nvPr/>
        </p:nvCxnSpPr>
        <p:spPr>
          <a:xfrm>
            <a:off x="4633877" y="2634654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AD99277-897F-87DA-BBA5-2E641A328538}"/>
              </a:ext>
            </a:extLst>
          </p:cNvPr>
          <p:cNvCxnSpPr/>
          <p:nvPr/>
        </p:nvCxnSpPr>
        <p:spPr>
          <a:xfrm>
            <a:off x="4633877" y="3230958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7B91A1C-3158-3393-43ED-9F170302D05F}"/>
              </a:ext>
            </a:extLst>
          </p:cNvPr>
          <p:cNvCxnSpPr/>
          <p:nvPr/>
        </p:nvCxnSpPr>
        <p:spPr>
          <a:xfrm>
            <a:off x="4633877" y="3827262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A789F53-79F4-6DE5-9789-A867C5EFD452}"/>
              </a:ext>
            </a:extLst>
          </p:cNvPr>
          <p:cNvCxnSpPr/>
          <p:nvPr/>
        </p:nvCxnSpPr>
        <p:spPr>
          <a:xfrm>
            <a:off x="4633877" y="4423566"/>
            <a:ext cx="0" cy="227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5E52C1B8-BA86-C9C6-0A72-9E45F27937D5}"/>
              </a:ext>
            </a:extLst>
          </p:cNvPr>
          <p:cNvSpPr txBox="1"/>
          <p:nvPr/>
        </p:nvSpPr>
        <p:spPr>
          <a:xfrm>
            <a:off x="5016233" y="1385130"/>
            <a:ext cx="11010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rgbClr val="FF0000"/>
                </a:solidFill>
              </a:rPr>
              <a:t>Mission</a:t>
            </a:r>
            <a:endParaRPr lang="en-NL" sz="1400" b="1">
              <a:solidFill>
                <a:srgbClr val="FF000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97450B8-1467-8783-16DB-B1CCCF251FB3}"/>
              </a:ext>
            </a:extLst>
          </p:cNvPr>
          <p:cNvSpPr txBox="1"/>
          <p:nvPr/>
        </p:nvSpPr>
        <p:spPr>
          <a:xfrm>
            <a:off x="4963067" y="1981468"/>
            <a:ext cx="2251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Flow Diagram - Game States</a:t>
            </a:r>
            <a:endParaRPr lang="en-NL" sz="1400" b="1" dirty="0">
              <a:solidFill>
                <a:srgbClr val="FF00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B4A427B-6900-91E8-F1ED-C0AB9DE75BB9}"/>
              </a:ext>
            </a:extLst>
          </p:cNvPr>
          <p:cNvSpPr txBox="1"/>
          <p:nvPr/>
        </p:nvSpPr>
        <p:spPr>
          <a:xfrm>
            <a:off x="4963067" y="2598761"/>
            <a:ext cx="23778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 Approach Search</a:t>
            </a:r>
            <a:endParaRPr lang="en-NL" sz="1400" b="1" dirty="0">
              <a:solidFill>
                <a:srgbClr val="FF00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6676DE-3A7A-EF71-60F0-4DCEDF50EA2E}"/>
              </a:ext>
            </a:extLst>
          </p:cNvPr>
          <p:cNvSpPr txBox="1"/>
          <p:nvPr/>
        </p:nvSpPr>
        <p:spPr>
          <a:xfrm>
            <a:off x="5016233" y="3198076"/>
            <a:ext cx="1792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>
                <a:solidFill>
                  <a:srgbClr val="FF0000"/>
                </a:solidFill>
              </a:rPr>
              <a:t>Technologies Search</a:t>
            </a:r>
            <a:endParaRPr lang="en-NL" sz="1400" b="1">
              <a:solidFill>
                <a:srgbClr val="FF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3CF5D32-7749-7754-15C0-B8840365AD2D}"/>
              </a:ext>
            </a:extLst>
          </p:cNvPr>
          <p:cNvSpPr txBox="1"/>
          <p:nvPr/>
        </p:nvSpPr>
        <p:spPr>
          <a:xfrm>
            <a:off x="5049417" y="3773897"/>
            <a:ext cx="2008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Logical Decomposition</a:t>
            </a:r>
            <a:endParaRPr lang="en-NL" sz="1400" b="1" dirty="0">
              <a:solidFill>
                <a:srgbClr val="FF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0CB4FD-A04F-ED69-547F-25914D86A86A}"/>
              </a:ext>
            </a:extLst>
          </p:cNvPr>
          <p:cNvSpPr txBox="1"/>
          <p:nvPr/>
        </p:nvSpPr>
        <p:spPr>
          <a:xfrm>
            <a:off x="5085021" y="4390058"/>
            <a:ext cx="1663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PoC</a:t>
            </a:r>
            <a:endParaRPr lang="en-NL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7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3C65F-51AB-6132-A780-156646150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141" y="69532"/>
            <a:ext cx="7556500" cy="539038"/>
          </a:xfrm>
        </p:spPr>
        <p:txBody>
          <a:bodyPr/>
          <a:lstStyle/>
          <a:p>
            <a:pPr algn="ctr"/>
            <a:r>
              <a:rPr lang="en-US" dirty="0"/>
              <a:t>The progress of the algorithm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63FA6-78EE-33C2-05AE-E053A3845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749" y="608570"/>
            <a:ext cx="7556501" cy="2922458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Preparing the dataset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Training the 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Providing the top view of the field using transformation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Finding the distance of the robots using bird eye view method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756C2E-3A53-EB72-1784-A13E86502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4</a:t>
            </a:fld>
            <a:endParaRPr lang="en-GB"/>
          </a:p>
        </p:txBody>
      </p:sp>
      <p:pic>
        <p:nvPicPr>
          <p:cNvPr id="5" name="Video 5">
            <a:hlinkClick r:id="" action="ppaction://media"/>
            <a:extLst>
              <a:ext uri="{FF2B5EF4-FFF2-40B4-BE49-F238E27FC236}">
                <a16:creationId xmlns:a16="http://schemas.microsoft.com/office/drawing/2014/main" id="{0ED90A0F-60C9-3D34-BCFD-9383D6827A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407" y="2126357"/>
            <a:ext cx="4301159" cy="2408573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1F16DA51-9D4A-F684-921A-D7D80504463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958" y="2126357"/>
            <a:ext cx="4670042" cy="244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66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1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10C56-CBDD-4ECD-4A5C-7E22DA416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449" y="60922"/>
            <a:ext cx="7541102" cy="709099"/>
          </a:xfrm>
        </p:spPr>
        <p:txBody>
          <a:bodyPr/>
          <a:lstStyle/>
          <a:p>
            <a:pPr algn="ctr"/>
            <a:r>
              <a:rPr lang="en-US" dirty="0"/>
              <a:t>Risk Management</a:t>
            </a:r>
            <a:endParaRPr lang="en-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534885-CBA6-6527-5CE5-0BBA127C3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72" y="4574336"/>
            <a:ext cx="1112153" cy="566350"/>
          </a:xfrm>
        </p:spPr>
        <p:txBody>
          <a:bodyPr/>
          <a:lstStyle/>
          <a:p>
            <a:fld id="{C194BDB0-F4EA-4DD6-8281-CCE2440D0CE0}" type="slidenum">
              <a:rPr lang="en-GB" smtClean="0"/>
              <a:t>5</a:t>
            </a:fld>
            <a:endParaRPr lang="en-GB"/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0D7D3A50-B972-0ED3-C37B-01729E3423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904704"/>
              </p:ext>
            </p:extLst>
          </p:nvPr>
        </p:nvGraphicFramePr>
        <p:xfrm>
          <a:off x="96253" y="415471"/>
          <a:ext cx="9045475" cy="4178472"/>
        </p:xfrm>
        <a:graphic>
          <a:graphicData uri="http://schemas.openxmlformats.org/drawingml/2006/table">
            <a:tbl>
              <a:tblPr/>
              <a:tblGrid>
                <a:gridCol w="3151997">
                  <a:extLst>
                    <a:ext uri="{9D8B030D-6E8A-4147-A177-3AD203B41FA5}">
                      <a16:colId xmlns:a16="http://schemas.microsoft.com/office/drawing/2014/main" val="2203571008"/>
                    </a:ext>
                  </a:extLst>
                </a:gridCol>
                <a:gridCol w="773174">
                  <a:extLst>
                    <a:ext uri="{9D8B030D-6E8A-4147-A177-3AD203B41FA5}">
                      <a16:colId xmlns:a16="http://schemas.microsoft.com/office/drawing/2014/main" val="2197900731"/>
                    </a:ext>
                  </a:extLst>
                </a:gridCol>
                <a:gridCol w="4601208">
                  <a:extLst>
                    <a:ext uri="{9D8B030D-6E8A-4147-A177-3AD203B41FA5}">
                      <a16:colId xmlns:a16="http://schemas.microsoft.com/office/drawing/2014/main" val="2341694433"/>
                    </a:ext>
                  </a:extLst>
                </a:gridCol>
                <a:gridCol w="519096">
                  <a:extLst>
                    <a:ext uri="{9D8B030D-6E8A-4147-A177-3AD203B41FA5}">
                      <a16:colId xmlns:a16="http://schemas.microsoft.com/office/drawing/2014/main" val="2968697056"/>
                    </a:ext>
                  </a:extLst>
                </a:gridCol>
              </a:tblGrid>
              <a:tr h="15878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Risk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Domain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How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Severity</a:t>
                      </a:r>
                    </a:p>
                  </a:txBody>
                  <a:tcPr marL="3842" marR="3842" marT="3842" marB="2305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4231959"/>
                  </a:ext>
                </a:extLst>
              </a:tr>
              <a:tr h="2407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Hacking the cameras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Privacy &amp; Security 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Our cameras are potentially vulnerable to cyberattacks that can execute a variety of harmful actions that can have impact on the judgment of the referee.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9254383"/>
                  </a:ext>
                </a:extLst>
              </a:tr>
              <a:tr h="2407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Hacking the referee system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Privacy &amp; Security 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Our referee system is potentially vulnerable to cyberattacks that can execute a variety of harmful actions that can have impact on the judgment of the referee.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3286402"/>
                  </a:ext>
                </a:extLst>
              </a:tr>
              <a:tr h="1664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storage privacy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Privacy &amp; Security 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There are chances that we lose the stored data and the history of the game.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3823260"/>
                  </a:ext>
                </a:extLst>
              </a:tr>
              <a:tr h="18567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Blocking camera's vision by an obstacle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 &amp; Reliability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by chance anything blocks the camera's vision, then the refree might miss some imporant details and not being able to make fairfull decision.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110522"/>
                  </a:ext>
                </a:extLst>
              </a:tr>
              <a:tr h="192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Fading out the color of the stickers around the football field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 &amp; Reliability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the labels in the field faded out, then it might be difficult for our referee to detect the lines and make decision.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6501624"/>
                  </a:ext>
                </a:extLst>
              </a:tr>
              <a:tr h="1920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Camera malfunction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 &amp; Reliability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Any functional issues in the camera, can cause a delay in the refree's decision.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4911411"/>
                  </a:ext>
                </a:extLst>
              </a:tr>
              <a:tr h="1792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Light condition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 &amp; Reliability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the light condition of the field is not desired, then the autonomous referee might have issue for detecting the lines and make a decision.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590859"/>
                  </a:ext>
                </a:extLst>
              </a:tr>
              <a:tr h="9837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communication problem between autonoum &amp; human refree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Technical Performance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There will be a delay in referee's decision making, if there are any communication issues between autonomous referee and human referee.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4218069"/>
                  </a:ext>
                </a:extLst>
              </a:tr>
              <a:tr h="1792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Calibration &amp; tuning of image processing tech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Technical Performance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The accuracy of the current algorithm depends on the method which is used for </a:t>
                      </a:r>
                      <a:r>
                        <a:rPr lang="en-US" sz="11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collibration</a:t>
                      </a:r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of the field.</a:t>
                      </a:r>
                    </a:p>
                  </a:txBody>
                  <a:tcPr marL="3842" marR="3842" marT="3842" marB="23054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9412510"/>
                  </a:ext>
                </a:extLst>
              </a:tr>
              <a:tr h="1792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 confidence on object detection ( detecing between ball,team 1 robot, team 2 robot)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Technical Performance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b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Since the dataset has been made by us, the detection accuracy may not be accurate.</a:t>
                      </a:r>
                    </a:p>
                  </a:txBody>
                  <a:tcPr marL="3842" marR="3842" marT="3842" marB="2305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NL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400912"/>
                  </a:ext>
                </a:extLst>
              </a:tr>
              <a:tr h="2112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Lower flexibility of code to different robot players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Technical Performance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 there are any changes in robot's color or type, our code is not flexible to adjust it in short term.</a:t>
                      </a:r>
                    </a:p>
                  </a:txBody>
                  <a:tcPr marL="3842" marR="3842" marT="3842" marB="23054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NL" sz="11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3842" marR="3842" marT="3842" marB="23054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9244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318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TUe_PPT_V2">
      <a:dk1>
        <a:sysClr val="windowText" lastClr="000000"/>
      </a:dk1>
      <a:lt1>
        <a:sysClr val="window" lastClr="FFFFFF"/>
      </a:lt1>
      <a:dk2>
        <a:srgbClr val="C81919"/>
      </a:dk2>
      <a:lt2>
        <a:srgbClr val="101073"/>
      </a:lt2>
      <a:accent1>
        <a:srgbClr val="C81919"/>
      </a:accent1>
      <a:accent2>
        <a:srgbClr val="9E9EB1"/>
      </a:accent2>
      <a:accent3>
        <a:srgbClr val="0092B5"/>
      </a:accent3>
      <a:accent4>
        <a:srgbClr val="FF9A00"/>
      </a:accent4>
      <a:accent5>
        <a:srgbClr val="101073"/>
      </a:accent5>
      <a:accent6>
        <a:srgbClr val="CEDF00"/>
      </a:accent6>
      <a:hlink>
        <a:srgbClr val="0563C1"/>
      </a:hlink>
      <a:folHlink>
        <a:srgbClr val="954F72"/>
      </a:folHlink>
    </a:clrScheme>
    <a:fontScheme name="TUe_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e_16x9.potx" id="{9370F84E-7576-4FDA-B736-A09996DF8429}" vid="{ED81D3C9-A1FB-4E5B-AF38-E92F700A58FD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0A92BA5A06BE4A9B59021F16D48411" ma:contentTypeVersion="2" ma:contentTypeDescription="Create a new document." ma:contentTypeScope="" ma:versionID="89b115a075ebf809e383d4031dcf5bd3">
  <xsd:schema xmlns:xsd="http://www.w3.org/2001/XMLSchema" xmlns:xs="http://www.w3.org/2001/XMLSchema" xmlns:p="http://schemas.microsoft.com/office/2006/metadata/properties" xmlns:ns2="83fdc049-73a2-4611-862f-f4b0d38035ca" targetNamespace="http://schemas.microsoft.com/office/2006/metadata/properties" ma:root="true" ma:fieldsID="8f9cb61f3139417da7c1f3597f135c1e" ns2:_="">
    <xsd:import namespace="83fdc049-73a2-4611-862f-f4b0d38035c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fdc049-73a2-4611-862f-f4b0d38035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008EEA2-1153-4B2A-8F40-118D230AC21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DE0ADA5-559F-4326-958A-D94F01B568FC}">
  <ds:schemaRefs>
    <ds:schemaRef ds:uri="83fdc049-73a2-4611-862f-f4b0d38035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TUe_16x9 (2)</Template>
  <TotalTime>456</TotalTime>
  <Words>516</Words>
  <Application>Microsoft Office PowerPoint</Application>
  <PresentationFormat>On-screen Show (16:9)</PresentationFormat>
  <Paragraphs>83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Wingdings</vt:lpstr>
      <vt:lpstr>Kantoorthema</vt:lpstr>
      <vt:lpstr>Solution and Risk Management</vt:lpstr>
      <vt:lpstr>Scope of the project</vt:lpstr>
      <vt:lpstr>Progress of the project</vt:lpstr>
      <vt:lpstr>The progress of the algorithm</vt:lpstr>
      <vt:lpstr>Risk Management</vt:lpstr>
    </vt:vector>
  </TitlesOfParts>
  <Company>TU/e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of a title at the top</dc:title>
  <dc:creator>Ven, I.M.J. van de</dc:creator>
  <cp:lastModifiedBy>Honarvar, Elham</cp:lastModifiedBy>
  <cp:revision>37</cp:revision>
  <dcterms:created xsi:type="dcterms:W3CDTF">2019-11-27T15:26:32Z</dcterms:created>
  <dcterms:modified xsi:type="dcterms:W3CDTF">2023-03-22T21:21:11Z</dcterms:modified>
</cp:coreProperties>
</file>

<file path=docProps/thumbnail.jpeg>
</file>